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18B61-67CA-4830-8909-CA8A191E11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ED249D-97DB-4C84-A6CC-F5202EF9AA10}">
      <dgm:prSet/>
      <dgm:spPr/>
      <dgm:t>
        <a:bodyPr/>
        <a:lstStyle/>
        <a:p>
          <a:r>
            <a:rPr lang="en-US"/>
            <a:t>CONTENIDO</a:t>
          </a:r>
        </a:p>
      </dgm:t>
    </dgm:pt>
    <dgm:pt modelId="{D1876278-6EF5-4D58-AF9F-06EDB14DE476}" type="parTrans" cxnId="{91A5CC99-F9A8-4902-BD6E-948B68AAAF7D}">
      <dgm:prSet/>
      <dgm:spPr/>
      <dgm:t>
        <a:bodyPr/>
        <a:lstStyle/>
        <a:p>
          <a:endParaRPr lang="en-US"/>
        </a:p>
      </dgm:t>
    </dgm:pt>
    <dgm:pt modelId="{30FB9EDA-59A5-4E0E-A22B-88FA923DEEFB}" type="sibTrans" cxnId="{91A5CC99-F9A8-4902-BD6E-948B68AAAF7D}">
      <dgm:prSet/>
      <dgm:spPr/>
      <dgm:t>
        <a:bodyPr/>
        <a:lstStyle/>
        <a:p>
          <a:endParaRPr lang="en-US"/>
        </a:p>
      </dgm:t>
    </dgm:pt>
    <dgm:pt modelId="{72466D2C-9C3B-4162-BD78-03C2D99256DA}">
      <dgm:prSet/>
      <dgm:spPr/>
      <dgm:t>
        <a:bodyPr/>
        <a:lstStyle/>
        <a:p>
          <a:r>
            <a:rPr lang="en-US" dirty="0"/>
            <a:t>Contexto</a:t>
          </a:r>
        </a:p>
      </dgm:t>
    </dgm:pt>
    <dgm:pt modelId="{F4DF4897-90ED-4B89-91BF-6C1F55B954CA}" type="parTrans" cxnId="{8C72EBD5-C783-45E6-A142-56C0A4A56745}">
      <dgm:prSet/>
      <dgm:spPr/>
      <dgm:t>
        <a:bodyPr/>
        <a:lstStyle/>
        <a:p>
          <a:endParaRPr lang="en-US"/>
        </a:p>
      </dgm:t>
    </dgm:pt>
    <dgm:pt modelId="{B4E531F1-642E-41F4-9066-D2BF33A7F5E3}" type="sibTrans" cxnId="{8C72EBD5-C783-45E6-A142-56C0A4A56745}">
      <dgm:prSet/>
      <dgm:spPr/>
      <dgm:t>
        <a:bodyPr/>
        <a:lstStyle/>
        <a:p>
          <a:endParaRPr lang="en-US"/>
        </a:p>
      </dgm:t>
    </dgm:pt>
    <dgm:pt modelId="{6929ADBF-E1A9-4AC5-90E4-BB250E05F31C}">
      <dgm:prSet/>
      <dgm:spPr/>
      <dgm:t>
        <a:bodyPr/>
        <a:lstStyle/>
        <a:p>
          <a:r>
            <a:rPr lang="es-CO" noProof="0" dirty="0"/>
            <a:t>Objetivos</a:t>
          </a:r>
        </a:p>
      </dgm:t>
    </dgm:pt>
    <dgm:pt modelId="{3DC22F22-E8ED-4814-B795-B35CC9ECE6BE}" type="parTrans" cxnId="{B4E37040-3E8E-4C97-A6D3-5C3DF0F18934}">
      <dgm:prSet/>
      <dgm:spPr/>
      <dgm:t>
        <a:bodyPr/>
        <a:lstStyle/>
        <a:p>
          <a:endParaRPr lang="en-US"/>
        </a:p>
      </dgm:t>
    </dgm:pt>
    <dgm:pt modelId="{E231F636-BFC9-404C-9C25-65614A4D6197}" type="sibTrans" cxnId="{B4E37040-3E8E-4C97-A6D3-5C3DF0F18934}">
      <dgm:prSet/>
      <dgm:spPr/>
      <dgm:t>
        <a:bodyPr/>
        <a:lstStyle/>
        <a:p>
          <a:endParaRPr lang="en-US"/>
        </a:p>
      </dgm:t>
    </dgm:pt>
    <dgm:pt modelId="{3EC0BD2A-C41A-471F-A135-CCCAAF4B5B79}">
      <dgm:prSet/>
      <dgm:spPr/>
      <dgm:t>
        <a:bodyPr/>
        <a:lstStyle/>
        <a:p>
          <a:r>
            <a:rPr lang="es-CO" noProof="0" dirty="0"/>
            <a:t>Metodología</a:t>
          </a:r>
        </a:p>
      </dgm:t>
    </dgm:pt>
    <dgm:pt modelId="{2A16583C-4CEA-41B8-991A-4A7F5D543721}" type="parTrans" cxnId="{E370D166-1AD9-4E2F-8C3E-D6BE3120B6AE}">
      <dgm:prSet/>
      <dgm:spPr/>
      <dgm:t>
        <a:bodyPr/>
        <a:lstStyle/>
        <a:p>
          <a:endParaRPr lang="en-US"/>
        </a:p>
      </dgm:t>
    </dgm:pt>
    <dgm:pt modelId="{D0BA9BEA-9A12-4CE5-91E5-7FE42E1627FB}" type="sibTrans" cxnId="{E370D166-1AD9-4E2F-8C3E-D6BE3120B6AE}">
      <dgm:prSet/>
      <dgm:spPr/>
      <dgm:t>
        <a:bodyPr/>
        <a:lstStyle/>
        <a:p>
          <a:endParaRPr lang="en-US"/>
        </a:p>
      </dgm:t>
    </dgm:pt>
    <dgm:pt modelId="{940ACDD5-DDD6-404F-B9BD-ED3A36E2C4FB}">
      <dgm:prSet/>
      <dgm:spPr/>
      <dgm:t>
        <a:bodyPr/>
        <a:lstStyle/>
        <a:p>
          <a:r>
            <a:rPr lang="es-CO" noProof="0" dirty="0"/>
            <a:t>Análisis exploratorios de datos</a:t>
          </a:r>
        </a:p>
      </dgm:t>
    </dgm:pt>
    <dgm:pt modelId="{89D70C93-E487-415B-841C-9C37819061C8}" type="parTrans" cxnId="{5BC91B68-BA16-4847-A399-4BBE7C052D2C}">
      <dgm:prSet/>
      <dgm:spPr/>
      <dgm:t>
        <a:bodyPr/>
        <a:lstStyle/>
        <a:p>
          <a:endParaRPr lang="en-US"/>
        </a:p>
      </dgm:t>
    </dgm:pt>
    <dgm:pt modelId="{B34560AC-602A-446F-95EE-1DC6B5152C8D}" type="sibTrans" cxnId="{5BC91B68-BA16-4847-A399-4BBE7C052D2C}">
      <dgm:prSet/>
      <dgm:spPr/>
      <dgm:t>
        <a:bodyPr/>
        <a:lstStyle/>
        <a:p>
          <a:endParaRPr lang="en-US"/>
        </a:p>
      </dgm:t>
    </dgm:pt>
    <dgm:pt modelId="{7E8C6589-5D00-4C53-AFD0-2D64594AC096}">
      <dgm:prSet/>
      <dgm:spPr/>
      <dgm:t>
        <a:bodyPr/>
        <a:lstStyle/>
        <a:p>
          <a:r>
            <a:rPr lang="es-CO" noProof="0" dirty="0"/>
            <a:t>Nuevas variables</a:t>
          </a:r>
        </a:p>
      </dgm:t>
    </dgm:pt>
    <dgm:pt modelId="{03B8BE75-2A43-4504-8CF0-B45039FAC853}" type="parTrans" cxnId="{ADA8FBA3-3595-47C5-9E0E-78A53A22F11A}">
      <dgm:prSet/>
      <dgm:spPr/>
      <dgm:t>
        <a:bodyPr/>
        <a:lstStyle/>
        <a:p>
          <a:endParaRPr lang="en-US"/>
        </a:p>
      </dgm:t>
    </dgm:pt>
    <dgm:pt modelId="{5AA78184-9AAC-4C7A-98A4-CD1DD8E41855}" type="sibTrans" cxnId="{ADA8FBA3-3595-47C5-9E0E-78A53A22F11A}">
      <dgm:prSet/>
      <dgm:spPr/>
      <dgm:t>
        <a:bodyPr/>
        <a:lstStyle/>
        <a:p>
          <a:endParaRPr lang="en-US"/>
        </a:p>
      </dgm:t>
    </dgm:pt>
    <dgm:pt modelId="{C14BE254-042E-46D2-9206-2EE8B3CC6462}">
      <dgm:prSet/>
      <dgm:spPr/>
      <dgm:t>
        <a:bodyPr/>
        <a:lstStyle/>
        <a:p>
          <a:r>
            <a:rPr lang="es-CO" noProof="0" dirty="0"/>
            <a:t>Modelado de los datos</a:t>
          </a:r>
        </a:p>
      </dgm:t>
    </dgm:pt>
    <dgm:pt modelId="{7A67D893-E7DA-4EA8-9BAF-BB2192E375B0}" type="parTrans" cxnId="{8A68E0F1-DD8D-4AF5-9319-CA2E7DE6E57D}">
      <dgm:prSet/>
      <dgm:spPr/>
      <dgm:t>
        <a:bodyPr/>
        <a:lstStyle/>
        <a:p>
          <a:endParaRPr lang="en-US"/>
        </a:p>
      </dgm:t>
    </dgm:pt>
    <dgm:pt modelId="{B19EA87B-9823-4E07-AE3F-B16F556B0220}" type="sibTrans" cxnId="{8A68E0F1-DD8D-4AF5-9319-CA2E7DE6E57D}">
      <dgm:prSet/>
      <dgm:spPr/>
      <dgm:t>
        <a:bodyPr/>
        <a:lstStyle/>
        <a:p>
          <a:endParaRPr lang="en-US"/>
        </a:p>
      </dgm:t>
    </dgm:pt>
    <dgm:pt modelId="{11CBAA8E-0696-49E5-A34C-B56CEC47955F}">
      <dgm:prSet/>
      <dgm:spPr/>
      <dgm:t>
        <a:bodyPr/>
        <a:lstStyle/>
        <a:p>
          <a:r>
            <a:rPr lang="es-CO" noProof="0" dirty="0"/>
            <a:t>Conclusiones</a:t>
          </a:r>
        </a:p>
      </dgm:t>
    </dgm:pt>
    <dgm:pt modelId="{439488DA-942E-4450-BC90-45E32078BD82}" type="parTrans" cxnId="{5D09D643-F409-4745-94E5-CEBAB83E6E52}">
      <dgm:prSet/>
      <dgm:spPr/>
      <dgm:t>
        <a:bodyPr/>
        <a:lstStyle/>
        <a:p>
          <a:endParaRPr lang="en-US"/>
        </a:p>
      </dgm:t>
    </dgm:pt>
    <dgm:pt modelId="{DFF8073E-32D4-4E01-92E7-A73D75C258BD}" type="sibTrans" cxnId="{5D09D643-F409-4745-94E5-CEBAB83E6E52}">
      <dgm:prSet/>
      <dgm:spPr/>
      <dgm:t>
        <a:bodyPr/>
        <a:lstStyle/>
        <a:p>
          <a:endParaRPr lang="en-US"/>
        </a:p>
      </dgm:t>
    </dgm:pt>
    <dgm:pt modelId="{23DD5A21-8854-4A18-AF1C-0D7341F48FDF}">
      <dgm:prSet/>
      <dgm:spPr/>
      <dgm:t>
        <a:bodyPr/>
        <a:lstStyle/>
        <a:p>
          <a:r>
            <a:rPr lang="es-CO" noProof="0" dirty="0"/>
            <a:t>Recomendaciones y pasos a seguir</a:t>
          </a:r>
        </a:p>
      </dgm:t>
    </dgm:pt>
    <dgm:pt modelId="{614C1EFB-59BA-45CF-8826-EF70EB78FEE0}" type="parTrans" cxnId="{E66B6DCB-A558-4FC1-A4CA-3689AA42629A}">
      <dgm:prSet/>
      <dgm:spPr/>
      <dgm:t>
        <a:bodyPr/>
        <a:lstStyle/>
        <a:p>
          <a:endParaRPr lang="en-US"/>
        </a:p>
      </dgm:t>
    </dgm:pt>
    <dgm:pt modelId="{04B00A04-A5DD-4AE9-8185-84F5A058D2FD}" type="sibTrans" cxnId="{E66B6DCB-A558-4FC1-A4CA-3689AA42629A}">
      <dgm:prSet/>
      <dgm:spPr/>
      <dgm:t>
        <a:bodyPr/>
        <a:lstStyle/>
        <a:p>
          <a:endParaRPr lang="en-US"/>
        </a:p>
      </dgm:t>
    </dgm:pt>
    <dgm:pt modelId="{F3E3F216-1AFE-4E69-B32F-97476B8EE383}" type="pres">
      <dgm:prSet presAssocID="{34F18B61-67CA-4830-8909-CA8A191E1187}" presName="linear" presStyleCnt="0">
        <dgm:presLayoutVars>
          <dgm:animLvl val="lvl"/>
          <dgm:resizeHandles val="exact"/>
        </dgm:presLayoutVars>
      </dgm:prSet>
      <dgm:spPr/>
    </dgm:pt>
    <dgm:pt modelId="{41F3F9CC-3A0A-4235-AAD8-32CA6CE429CC}" type="pres">
      <dgm:prSet presAssocID="{DBED249D-97DB-4C84-A6CC-F5202EF9AA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54B600C-7DF5-49BE-9E37-CB063905589F}" type="pres">
      <dgm:prSet presAssocID="{DBED249D-97DB-4C84-A6CC-F5202EF9AA1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67FDD38-0E34-40D4-A745-43326DA03ECF}" type="presOf" srcId="{34F18B61-67CA-4830-8909-CA8A191E1187}" destId="{F3E3F216-1AFE-4E69-B32F-97476B8EE383}" srcOrd="0" destOrd="0" presId="urn:microsoft.com/office/officeart/2005/8/layout/vList2"/>
    <dgm:cxn modelId="{B4E37040-3E8E-4C97-A6D3-5C3DF0F18934}" srcId="{DBED249D-97DB-4C84-A6CC-F5202EF9AA10}" destId="{6929ADBF-E1A9-4AC5-90E4-BB250E05F31C}" srcOrd="1" destOrd="0" parTransId="{3DC22F22-E8ED-4814-B795-B35CC9ECE6BE}" sibTransId="{E231F636-BFC9-404C-9C25-65614A4D6197}"/>
    <dgm:cxn modelId="{5D09D643-F409-4745-94E5-CEBAB83E6E52}" srcId="{DBED249D-97DB-4C84-A6CC-F5202EF9AA10}" destId="{11CBAA8E-0696-49E5-A34C-B56CEC47955F}" srcOrd="6" destOrd="0" parTransId="{439488DA-942E-4450-BC90-45E32078BD82}" sibTransId="{DFF8073E-32D4-4E01-92E7-A73D75C258BD}"/>
    <dgm:cxn modelId="{E370D166-1AD9-4E2F-8C3E-D6BE3120B6AE}" srcId="{DBED249D-97DB-4C84-A6CC-F5202EF9AA10}" destId="{3EC0BD2A-C41A-471F-A135-CCCAAF4B5B79}" srcOrd="2" destOrd="0" parTransId="{2A16583C-4CEA-41B8-991A-4A7F5D543721}" sibTransId="{D0BA9BEA-9A12-4CE5-91E5-7FE42E1627FB}"/>
    <dgm:cxn modelId="{5BC91B68-BA16-4847-A399-4BBE7C052D2C}" srcId="{DBED249D-97DB-4C84-A6CC-F5202EF9AA10}" destId="{940ACDD5-DDD6-404F-B9BD-ED3A36E2C4FB}" srcOrd="3" destOrd="0" parTransId="{89D70C93-E487-415B-841C-9C37819061C8}" sibTransId="{B34560AC-602A-446F-95EE-1DC6B5152C8D}"/>
    <dgm:cxn modelId="{F2FF8D6C-0F76-449E-A795-3354BFD6FDD8}" type="presOf" srcId="{DBED249D-97DB-4C84-A6CC-F5202EF9AA10}" destId="{41F3F9CC-3A0A-4235-AAD8-32CA6CE429CC}" srcOrd="0" destOrd="0" presId="urn:microsoft.com/office/officeart/2005/8/layout/vList2"/>
    <dgm:cxn modelId="{370BBA73-5890-4ED3-8451-630D68395E66}" type="presOf" srcId="{3EC0BD2A-C41A-471F-A135-CCCAAF4B5B79}" destId="{054B600C-7DF5-49BE-9E37-CB063905589F}" srcOrd="0" destOrd="2" presId="urn:microsoft.com/office/officeart/2005/8/layout/vList2"/>
    <dgm:cxn modelId="{0694228B-6CF3-43F8-AC7F-C56E1C78F154}" type="presOf" srcId="{C14BE254-042E-46D2-9206-2EE8B3CC6462}" destId="{054B600C-7DF5-49BE-9E37-CB063905589F}" srcOrd="0" destOrd="5" presId="urn:microsoft.com/office/officeart/2005/8/layout/vList2"/>
    <dgm:cxn modelId="{0028258E-B98C-429E-8455-BEE00F6A9957}" type="presOf" srcId="{11CBAA8E-0696-49E5-A34C-B56CEC47955F}" destId="{054B600C-7DF5-49BE-9E37-CB063905589F}" srcOrd="0" destOrd="6" presId="urn:microsoft.com/office/officeart/2005/8/layout/vList2"/>
    <dgm:cxn modelId="{5445F18F-25AE-4567-872E-307995155E3E}" type="presOf" srcId="{23DD5A21-8854-4A18-AF1C-0D7341F48FDF}" destId="{054B600C-7DF5-49BE-9E37-CB063905589F}" srcOrd="0" destOrd="7" presId="urn:microsoft.com/office/officeart/2005/8/layout/vList2"/>
    <dgm:cxn modelId="{91A5CC99-F9A8-4902-BD6E-948B68AAAF7D}" srcId="{34F18B61-67CA-4830-8909-CA8A191E1187}" destId="{DBED249D-97DB-4C84-A6CC-F5202EF9AA10}" srcOrd="0" destOrd="0" parTransId="{D1876278-6EF5-4D58-AF9F-06EDB14DE476}" sibTransId="{30FB9EDA-59A5-4E0E-A22B-88FA923DEEFB}"/>
    <dgm:cxn modelId="{4561B7A2-0C53-43D6-9508-3371467DDF84}" type="presOf" srcId="{7E8C6589-5D00-4C53-AFD0-2D64594AC096}" destId="{054B600C-7DF5-49BE-9E37-CB063905589F}" srcOrd="0" destOrd="4" presId="urn:microsoft.com/office/officeart/2005/8/layout/vList2"/>
    <dgm:cxn modelId="{ADA8FBA3-3595-47C5-9E0E-78A53A22F11A}" srcId="{DBED249D-97DB-4C84-A6CC-F5202EF9AA10}" destId="{7E8C6589-5D00-4C53-AFD0-2D64594AC096}" srcOrd="4" destOrd="0" parTransId="{03B8BE75-2A43-4504-8CF0-B45039FAC853}" sibTransId="{5AA78184-9AAC-4C7A-98A4-CD1DD8E41855}"/>
    <dgm:cxn modelId="{9D9803B6-C02D-463D-8E3C-FC77B9EC6F30}" type="presOf" srcId="{6929ADBF-E1A9-4AC5-90E4-BB250E05F31C}" destId="{054B600C-7DF5-49BE-9E37-CB063905589F}" srcOrd="0" destOrd="1" presId="urn:microsoft.com/office/officeart/2005/8/layout/vList2"/>
    <dgm:cxn modelId="{E66B6DCB-A558-4FC1-A4CA-3689AA42629A}" srcId="{DBED249D-97DB-4C84-A6CC-F5202EF9AA10}" destId="{23DD5A21-8854-4A18-AF1C-0D7341F48FDF}" srcOrd="7" destOrd="0" parTransId="{614C1EFB-59BA-45CF-8826-EF70EB78FEE0}" sibTransId="{04B00A04-A5DD-4AE9-8185-84F5A058D2FD}"/>
    <dgm:cxn modelId="{C0A349D3-8211-473C-BE3E-51B792B84DE2}" type="presOf" srcId="{72466D2C-9C3B-4162-BD78-03C2D99256DA}" destId="{054B600C-7DF5-49BE-9E37-CB063905589F}" srcOrd="0" destOrd="0" presId="urn:microsoft.com/office/officeart/2005/8/layout/vList2"/>
    <dgm:cxn modelId="{8C72EBD5-C783-45E6-A142-56C0A4A56745}" srcId="{DBED249D-97DB-4C84-A6CC-F5202EF9AA10}" destId="{72466D2C-9C3B-4162-BD78-03C2D99256DA}" srcOrd="0" destOrd="0" parTransId="{F4DF4897-90ED-4B89-91BF-6C1F55B954CA}" sibTransId="{B4E531F1-642E-41F4-9066-D2BF33A7F5E3}"/>
    <dgm:cxn modelId="{E74606DA-A631-4D2D-B67F-6628F12029E8}" type="presOf" srcId="{940ACDD5-DDD6-404F-B9BD-ED3A36E2C4FB}" destId="{054B600C-7DF5-49BE-9E37-CB063905589F}" srcOrd="0" destOrd="3" presId="urn:microsoft.com/office/officeart/2005/8/layout/vList2"/>
    <dgm:cxn modelId="{8A68E0F1-DD8D-4AF5-9319-CA2E7DE6E57D}" srcId="{DBED249D-97DB-4C84-A6CC-F5202EF9AA10}" destId="{C14BE254-042E-46D2-9206-2EE8B3CC6462}" srcOrd="5" destOrd="0" parTransId="{7A67D893-E7DA-4EA8-9BAF-BB2192E375B0}" sibTransId="{B19EA87B-9823-4E07-AE3F-B16F556B0220}"/>
    <dgm:cxn modelId="{21CCB773-C49F-455B-AE1A-81C3835CC3BD}" type="presParOf" srcId="{F3E3F216-1AFE-4E69-B32F-97476B8EE383}" destId="{41F3F9CC-3A0A-4235-AAD8-32CA6CE429CC}" srcOrd="0" destOrd="0" presId="urn:microsoft.com/office/officeart/2005/8/layout/vList2"/>
    <dgm:cxn modelId="{21E997D6-FCDF-4EE3-B469-6B0A62FF1FB6}" type="presParOf" srcId="{F3E3F216-1AFE-4E69-B32F-97476B8EE383}" destId="{054B600C-7DF5-49BE-9E37-CB06390558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3F9CC-3A0A-4235-AAD8-32CA6CE429CC}">
      <dsp:nvSpPr>
        <dsp:cNvPr id="0" name=""/>
        <dsp:cNvSpPr/>
      </dsp:nvSpPr>
      <dsp:spPr>
        <a:xfrm>
          <a:off x="0" y="6055"/>
          <a:ext cx="68931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CONTENIDO</a:t>
          </a:r>
        </a:p>
      </dsp:txBody>
      <dsp:txXfrm>
        <a:off x="25759" y="31814"/>
        <a:ext cx="6841651" cy="476152"/>
      </dsp:txXfrm>
    </dsp:sp>
    <dsp:sp modelId="{054B600C-7DF5-49BE-9E37-CB063905589F}">
      <dsp:nvSpPr>
        <dsp:cNvPr id="0" name=""/>
        <dsp:cNvSpPr/>
      </dsp:nvSpPr>
      <dsp:spPr>
        <a:xfrm>
          <a:off x="0" y="533726"/>
          <a:ext cx="6893169" cy="2322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85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Contexto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Objetivos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Metodología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Análisis exploratorios de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Nuevas variables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Modelado de los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Conclusiones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700" kern="1200" noProof="0" dirty="0"/>
            <a:t>Recomendaciones y pasos a seguir</a:t>
          </a:r>
        </a:p>
      </dsp:txBody>
      <dsp:txXfrm>
        <a:off x="0" y="533726"/>
        <a:ext cx="6893169" cy="2322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731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2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8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C502BD-3766-4D83-94CC-391A4CD4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Gráfico de barras del mercado de valores">
            <a:extLst>
              <a:ext uri="{FF2B5EF4-FFF2-40B4-BE49-F238E27FC236}">
                <a16:creationId xmlns:a16="http://schemas.microsoft.com/office/drawing/2014/main" id="{48AFC1F9-C163-BE39-3E9A-32698B746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67CC89-052A-4B89-A1FF-972E522C6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AE708A-C186-BF47-2180-79D46E974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651624"/>
            <a:ext cx="10668000" cy="1775010"/>
          </a:xfrm>
        </p:spPr>
        <p:txBody>
          <a:bodyPr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Análisis de información de </a:t>
            </a:r>
            <a:r>
              <a:rPr lang="en-US" sz="5600" dirty="0" err="1">
                <a:solidFill>
                  <a:schemeClr val="bg1"/>
                </a:solidFill>
              </a:rPr>
              <a:t>Youtube</a:t>
            </a:r>
            <a:r>
              <a:rPr lang="en-US" sz="5600" dirty="0">
                <a:solidFill>
                  <a:schemeClr val="bg1"/>
                </a:solidFill>
              </a:rPr>
              <a:t> para US</a:t>
            </a:r>
            <a:endParaRPr lang="es-CO" sz="56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4C7456-9757-4A9C-F2E7-AA49D0D86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426635"/>
            <a:ext cx="10668000" cy="79786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Cristian Hidalgo</a:t>
            </a:r>
            <a:endParaRPr lang="es-C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8E92-7E0B-55EC-E0F0-200C0A8B8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FA900-2173-71E1-10EC-EE440A1F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50" y="771100"/>
            <a:ext cx="9240887" cy="670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Modelado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595F78-2D27-4F2A-ED60-87732C2F3B43}"/>
              </a:ext>
            </a:extLst>
          </p:cNvPr>
          <p:cNvSpPr txBox="1"/>
          <p:nvPr/>
        </p:nvSpPr>
        <p:spPr>
          <a:xfrm>
            <a:off x="1019425" y="1536970"/>
            <a:ext cx="4029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Información: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b="1" dirty="0"/>
              <a:t>Train: </a:t>
            </a:r>
            <a:r>
              <a:rPr lang="en-US" dirty="0"/>
              <a:t>70% - </a:t>
            </a:r>
            <a:r>
              <a:rPr lang="en-US" b="1" dirty="0"/>
              <a:t>Test:</a:t>
            </a:r>
            <a:r>
              <a:rPr lang="en-US" dirty="0"/>
              <a:t> 15% - </a:t>
            </a:r>
            <a:r>
              <a:rPr lang="en-US" b="1" dirty="0"/>
              <a:t>Val:</a:t>
            </a:r>
            <a:r>
              <a:rPr lang="en-US" dirty="0"/>
              <a:t> 15%</a:t>
            </a:r>
          </a:p>
          <a:p>
            <a:r>
              <a:rPr lang="es-CO" b="1" dirty="0" err="1"/>
              <a:t>Channel</a:t>
            </a:r>
            <a:r>
              <a:rPr lang="es-CO" b="1" dirty="0"/>
              <a:t> </a:t>
            </a:r>
            <a:r>
              <a:rPr lang="es-CO" b="1" dirty="0" err="1"/>
              <a:t>Name</a:t>
            </a:r>
            <a:r>
              <a:rPr lang="es-CO" b="1" dirty="0"/>
              <a:t>: </a:t>
            </a:r>
            <a:r>
              <a:rPr lang="es-CO" dirty="0"/>
              <a:t>Mean, </a:t>
            </a:r>
            <a:r>
              <a:rPr lang="es-CO" dirty="0" err="1"/>
              <a:t>std</a:t>
            </a:r>
            <a:r>
              <a:rPr lang="es-CO" dirty="0"/>
              <a:t>, median </a:t>
            </a:r>
            <a:r>
              <a:rPr lang="es-CO" dirty="0" err="1"/>
              <a:t>enconding</a:t>
            </a:r>
            <a:endParaRPr lang="es-CO" dirty="0"/>
          </a:p>
          <a:p>
            <a:r>
              <a:rPr lang="es-CO" dirty="0"/>
              <a:t>---------------------------------------------------</a:t>
            </a:r>
          </a:p>
          <a:p>
            <a:r>
              <a:rPr lang="es-CO" b="1" dirty="0"/>
              <a:t>R2: </a:t>
            </a:r>
            <a:r>
              <a:rPr lang="es-CO" dirty="0"/>
              <a:t>0,54 – </a:t>
            </a:r>
            <a:r>
              <a:rPr lang="es-CO" b="1" dirty="0"/>
              <a:t>MAE:</a:t>
            </a:r>
            <a:r>
              <a:rPr lang="es-CO" dirty="0"/>
              <a:t> 33206</a:t>
            </a:r>
          </a:p>
          <a:p>
            <a:r>
              <a:rPr lang="es-CO" b="1" dirty="0"/>
              <a:t>R2 (</a:t>
            </a:r>
            <a:r>
              <a:rPr lang="es-CO" b="1" dirty="0" err="1"/>
              <a:t>whit</a:t>
            </a:r>
            <a:r>
              <a:rPr lang="es-CO" b="1" dirty="0"/>
              <a:t> </a:t>
            </a:r>
            <a:r>
              <a:rPr lang="es-CO" b="1" dirty="0" err="1"/>
              <a:t>out</a:t>
            </a:r>
            <a:r>
              <a:rPr lang="es-CO" b="1" dirty="0"/>
              <a:t> </a:t>
            </a:r>
            <a:r>
              <a:rPr lang="es-CO" b="1" dirty="0" err="1"/>
              <a:t>outliers</a:t>
            </a:r>
            <a:r>
              <a:rPr lang="es-CO" b="1" dirty="0"/>
              <a:t>): </a:t>
            </a:r>
            <a:r>
              <a:rPr lang="es-CO" dirty="0"/>
              <a:t>0,85</a:t>
            </a:r>
          </a:p>
          <a:p>
            <a:r>
              <a:rPr lang="es-CO" b="1" dirty="0"/>
              <a:t>MAE (</a:t>
            </a:r>
            <a:r>
              <a:rPr lang="es-CO" b="1" dirty="0" err="1"/>
              <a:t>whit</a:t>
            </a:r>
            <a:r>
              <a:rPr lang="es-CO" b="1" dirty="0"/>
              <a:t> </a:t>
            </a:r>
            <a:r>
              <a:rPr lang="es-CO" b="1" dirty="0" err="1"/>
              <a:t>out</a:t>
            </a:r>
            <a:r>
              <a:rPr lang="es-CO" b="1" dirty="0"/>
              <a:t> </a:t>
            </a:r>
            <a:r>
              <a:rPr lang="es-CO" b="1" dirty="0" err="1"/>
              <a:t>outliers</a:t>
            </a:r>
            <a:r>
              <a:rPr lang="es-CO" b="1" dirty="0"/>
              <a:t>): </a:t>
            </a:r>
            <a:r>
              <a:rPr lang="es-CO" dirty="0"/>
              <a:t>12864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B4397D-BCFD-B1FB-F666-E6C62336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5" y="3951246"/>
            <a:ext cx="4476703" cy="27395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CE5575-CAC6-EC99-CEAE-83C86B68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64" y="1352051"/>
            <a:ext cx="3940373" cy="25991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1BB78-33C1-07D5-FDC6-F68CEB24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64" y="3997356"/>
            <a:ext cx="3999865" cy="27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AC9AC-51E5-C265-A09F-10544614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F1889-E639-7755-044E-71246E5F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523" y="858649"/>
            <a:ext cx="9240887" cy="670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Conclusiones</a:t>
            </a:r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CB595C7-2D27-6E0A-5ABE-FBE1C9E8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433" y="1529468"/>
            <a:ext cx="9263977" cy="456195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dirty="0"/>
              <a:t>La categoría, la hora de publicación, el mes, son variables que influyen a la hora de saber si un video será tendencia. Enero y febrero y entre las 2 y las 6 pm son los picos de los videos que se han vuelto virales.</a:t>
            </a:r>
          </a:p>
          <a:p>
            <a:pPr algn="just"/>
            <a:r>
              <a:rPr lang="es-CO" dirty="0"/>
              <a:t> Todas las categorías, excepto </a:t>
            </a:r>
            <a:r>
              <a:rPr lang="es-CO" i="1" dirty="0" err="1"/>
              <a:t>nonprofits</a:t>
            </a:r>
            <a:r>
              <a:rPr lang="es-CO" i="1" dirty="0"/>
              <a:t> &amp; </a:t>
            </a:r>
            <a:r>
              <a:rPr lang="es-CO" i="1" dirty="0" err="1"/>
              <a:t>activism</a:t>
            </a:r>
            <a:r>
              <a:rPr lang="es-CO" i="1" dirty="0"/>
              <a:t> </a:t>
            </a:r>
            <a:r>
              <a:rPr lang="es-CO" dirty="0"/>
              <a:t>tienden a ser más homogéneas en su comportamiento.</a:t>
            </a:r>
          </a:p>
          <a:p>
            <a:pPr algn="just"/>
            <a:r>
              <a:rPr lang="es-CO" dirty="0"/>
              <a:t> Existe una alta relación </a:t>
            </a:r>
            <a:r>
              <a:rPr lang="es-CO" i="1" dirty="0"/>
              <a:t>entre </a:t>
            </a:r>
            <a:r>
              <a:rPr lang="es-CO" i="1" dirty="0" err="1"/>
              <a:t>likes</a:t>
            </a:r>
            <a:r>
              <a:rPr lang="es-CO" i="1" dirty="0"/>
              <a:t>, </a:t>
            </a:r>
            <a:r>
              <a:rPr lang="es-CO" i="1" dirty="0" err="1"/>
              <a:t>dislikes</a:t>
            </a:r>
            <a:r>
              <a:rPr lang="es-CO" i="1" dirty="0"/>
              <a:t>, </a:t>
            </a:r>
            <a:r>
              <a:rPr lang="es-CO" i="1" dirty="0" err="1"/>
              <a:t>comment</a:t>
            </a:r>
            <a:r>
              <a:rPr lang="es-CO" i="1" dirty="0"/>
              <a:t> </a:t>
            </a:r>
            <a:r>
              <a:rPr lang="es-CO" i="1" dirty="0" err="1"/>
              <a:t>count</a:t>
            </a:r>
            <a:r>
              <a:rPr lang="es-CO" i="1" dirty="0"/>
              <a:t> </a:t>
            </a:r>
            <a:r>
              <a:rPr lang="es-CO" dirty="0"/>
              <a:t>y </a:t>
            </a:r>
            <a:r>
              <a:rPr lang="es-CO" i="1" dirty="0" err="1"/>
              <a:t>views</a:t>
            </a:r>
            <a:r>
              <a:rPr lang="es-CO" dirty="0"/>
              <a:t>. Es decir que se podría estimar una a partir de las otras si fuera el interés.</a:t>
            </a:r>
          </a:p>
          <a:p>
            <a:pPr algn="just"/>
            <a:r>
              <a:rPr lang="es-CO" dirty="0"/>
              <a:t>Es posible predecir los </a:t>
            </a:r>
            <a:r>
              <a:rPr lang="es-CO" dirty="0" err="1"/>
              <a:t>likes</a:t>
            </a:r>
            <a:r>
              <a:rPr lang="es-CO" dirty="0"/>
              <a:t> y variables como canal, mes, hora, categoría, promedio de palabras en el título, son importantes para estimar esta variable. Siendo el promedio histórico de cada canal la de mayor relevancia.</a:t>
            </a:r>
          </a:p>
          <a:p>
            <a:pPr algn="just"/>
            <a:r>
              <a:rPr lang="es-CO" dirty="0"/>
              <a:t>Los valores atípicos pueden distorsionar la efectividad del modelo.</a:t>
            </a:r>
          </a:p>
        </p:txBody>
      </p:sp>
    </p:spTree>
    <p:extLst>
      <p:ext uri="{BB962C8B-B14F-4D97-AF65-F5344CB8AC3E}">
        <p14:creationId xmlns:p14="http://schemas.microsoft.com/office/powerpoint/2010/main" val="21469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DC48-3321-CDB9-9163-D25F08643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EE10E-DF73-CC3C-4ACB-ACA14A6A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523" y="858649"/>
            <a:ext cx="9240887" cy="670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Recomendaciones</a:t>
            </a:r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1F68108-DBF5-EF1E-D1BC-8BCC8361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433" y="1529468"/>
            <a:ext cx="9263977" cy="4561951"/>
          </a:xfrm>
        </p:spPr>
        <p:txBody>
          <a:bodyPr>
            <a:normAutofit/>
          </a:bodyPr>
          <a:lstStyle/>
          <a:p>
            <a:pPr algn="just"/>
            <a:r>
              <a:rPr lang="es-CO" dirty="0"/>
              <a:t>Es recomendable realizar una segmentación a nivel de canal (o video) con el fin de detectar aquellos atípicos y su agrupación, esto con fines de entendimiento, campañas, etc., ya que asignar una nueva observación sin histórico resulta complejo sin las variables que componen la segmentación.</a:t>
            </a:r>
          </a:p>
          <a:p>
            <a:pPr algn="just"/>
            <a:r>
              <a:rPr lang="es-CO" dirty="0"/>
              <a:t>Se puede realizar más de una segmentación con fines diferentes: Tipos de videos en cuanto a variables numéricas (vistas, </a:t>
            </a:r>
            <a:r>
              <a:rPr lang="es-CO" dirty="0" err="1"/>
              <a:t>likes</a:t>
            </a:r>
            <a:r>
              <a:rPr lang="es-CO" dirty="0"/>
              <a:t>, </a:t>
            </a:r>
            <a:r>
              <a:rPr lang="es-CO" dirty="0" err="1"/>
              <a:t>dislikes</a:t>
            </a:r>
            <a:r>
              <a:rPr lang="es-CO" dirty="0"/>
              <a:t>, etc.) y otra respecto a variables de texto (tags, títulos, descripciones.</a:t>
            </a:r>
          </a:p>
        </p:txBody>
      </p:sp>
    </p:spTree>
    <p:extLst>
      <p:ext uri="{BB962C8B-B14F-4D97-AF65-F5344CB8AC3E}">
        <p14:creationId xmlns:p14="http://schemas.microsoft.com/office/powerpoint/2010/main" val="44560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2848ED0C-C399-6588-902D-D93517751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717494"/>
              </p:ext>
            </p:extLst>
          </p:nvPr>
        </p:nvGraphicFramePr>
        <p:xfrm>
          <a:off x="1607736" y="1617785"/>
          <a:ext cx="6893169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90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D5884-7C5A-FEC1-F3F1-E29FD1E4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469" y="935100"/>
            <a:ext cx="9144000" cy="773120"/>
          </a:xfrm>
        </p:spPr>
        <p:txBody>
          <a:bodyPr/>
          <a:lstStyle/>
          <a:p>
            <a:r>
              <a:rPr lang="en-US" dirty="0"/>
              <a:t>Contexto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9DD33-CDA7-2D10-2F2F-DF3857034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468" y="1708219"/>
            <a:ext cx="9263977" cy="456195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O" dirty="0"/>
              <a:t>YouTube publica diariamente una lista de los videos más populares según interacciones (vistas, compartidos, comentarios y </a:t>
            </a:r>
            <a:r>
              <a:rPr lang="es-CO" dirty="0" err="1"/>
              <a:t>likes</a:t>
            </a:r>
            <a:r>
              <a:rPr lang="es-CO" dirty="0"/>
              <a:t>), no necesariamente los más vistos del año.</a:t>
            </a:r>
          </a:p>
          <a:p>
            <a:pPr algn="just"/>
            <a:r>
              <a:rPr lang="es-CO" dirty="0"/>
              <a:t> Este conjunto de datos recopila información estructurada de videos en tendencia durante varios meses en EE. UU (nuestro caso).</a:t>
            </a:r>
          </a:p>
          <a:p>
            <a:pPr algn="just"/>
            <a:r>
              <a:rPr lang="es-CO" dirty="0"/>
              <a:t> Incluye hasta 200 videos diarios, con detalles como título, canal, fecha de publicación, etiquetas, vistas, </a:t>
            </a:r>
            <a:r>
              <a:rPr lang="es-CO" dirty="0" err="1"/>
              <a:t>likes</a:t>
            </a:r>
            <a:r>
              <a:rPr lang="es-CO" dirty="0"/>
              <a:t>, </a:t>
            </a:r>
            <a:r>
              <a:rPr lang="es-CO" dirty="0" err="1"/>
              <a:t>dislikes</a:t>
            </a:r>
            <a:r>
              <a:rPr lang="es-CO" dirty="0"/>
              <a:t>, descripción y comentarios. </a:t>
            </a:r>
          </a:p>
          <a:p>
            <a:pPr algn="just"/>
            <a:r>
              <a:rPr lang="es-CO" dirty="0"/>
              <a:t>Es una herramienta clave para analizar tendencias globales en contenido de YouTube.</a:t>
            </a:r>
          </a:p>
        </p:txBody>
      </p:sp>
    </p:spTree>
    <p:extLst>
      <p:ext uri="{BB962C8B-B14F-4D97-AF65-F5344CB8AC3E}">
        <p14:creationId xmlns:p14="http://schemas.microsoft.com/office/powerpoint/2010/main" val="22847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18E32-5CFD-8F67-C108-C712BE52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82" y="758952"/>
            <a:ext cx="9144000" cy="7000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D6E799-230B-7E9F-56A6-6076F4483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327" y="2032498"/>
            <a:ext cx="8861509" cy="2166124"/>
          </a:xfrm>
        </p:spPr>
        <p:txBody>
          <a:bodyPr/>
          <a:lstStyle/>
          <a:p>
            <a:r>
              <a:rPr lang="en-US" sz="2300" dirty="0"/>
              <a:t>¿Qué variables </a:t>
            </a:r>
            <a:r>
              <a:rPr lang="en-US" sz="2300" dirty="0" err="1"/>
              <a:t>influyen</a:t>
            </a:r>
            <a:r>
              <a:rPr lang="en-US" sz="2300" dirty="0"/>
              <a:t> </a:t>
            </a:r>
            <a:r>
              <a:rPr lang="en-US" sz="2300" dirty="0" err="1"/>
              <a:t>en</a:t>
            </a:r>
            <a:r>
              <a:rPr lang="en-US" sz="2300" dirty="0"/>
              <a:t> que un video sea </a:t>
            </a:r>
            <a:r>
              <a:rPr lang="en-US" sz="2300" dirty="0" err="1"/>
              <a:t>tendencia</a:t>
            </a:r>
            <a:r>
              <a:rPr lang="en-US" sz="2300" dirty="0"/>
              <a:t>?</a:t>
            </a:r>
          </a:p>
          <a:p>
            <a:r>
              <a:rPr lang="en-US" sz="2300" dirty="0"/>
              <a:t>¿Se </a:t>
            </a:r>
            <a:r>
              <a:rPr lang="en-US" sz="2300" dirty="0" err="1"/>
              <a:t>pueden</a:t>
            </a:r>
            <a:r>
              <a:rPr lang="en-US" sz="2300" dirty="0"/>
              <a:t> definir </a:t>
            </a:r>
            <a:r>
              <a:rPr lang="en-US" sz="2300" dirty="0" err="1"/>
              <a:t>relaciones</a:t>
            </a:r>
            <a:r>
              <a:rPr lang="en-US" sz="2300" dirty="0"/>
              <a:t> entre </a:t>
            </a:r>
            <a:r>
              <a:rPr lang="en-US" sz="2300" dirty="0" err="1"/>
              <a:t>el</a:t>
            </a:r>
            <a:r>
              <a:rPr lang="en-US" sz="2300" dirty="0"/>
              <a:t> </a:t>
            </a:r>
            <a:r>
              <a:rPr lang="en-US" sz="2300" dirty="0" err="1"/>
              <a:t>número</a:t>
            </a:r>
            <a:r>
              <a:rPr lang="en-US" sz="2300" dirty="0"/>
              <a:t> de días </a:t>
            </a:r>
            <a:r>
              <a:rPr lang="en-US" sz="2300" dirty="0" err="1"/>
              <a:t>en</a:t>
            </a:r>
            <a:r>
              <a:rPr lang="en-US" sz="2300" dirty="0"/>
              <a:t> </a:t>
            </a:r>
            <a:r>
              <a:rPr lang="en-US" sz="2300" dirty="0" err="1"/>
              <a:t>tendencia</a:t>
            </a:r>
            <a:r>
              <a:rPr lang="en-US" sz="2300" dirty="0"/>
              <a:t> y </a:t>
            </a:r>
            <a:r>
              <a:rPr lang="en-US" sz="2300" dirty="0" err="1"/>
              <a:t>otras</a:t>
            </a:r>
            <a:r>
              <a:rPr lang="en-US" sz="2300" dirty="0"/>
              <a:t> variables </a:t>
            </a:r>
            <a:r>
              <a:rPr lang="en-US" sz="2300" dirty="0" err="1"/>
              <a:t>como</a:t>
            </a:r>
            <a:r>
              <a:rPr lang="en-US" sz="2300" dirty="0"/>
              <a:t> categorías?</a:t>
            </a:r>
          </a:p>
          <a:p>
            <a:r>
              <a:rPr lang="en-US" sz="2300" dirty="0"/>
              <a:t>¿Es posible generar un modelo de predicción de likes?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FDB863F-E36F-1888-E022-FB83C2EF5A39}"/>
              </a:ext>
            </a:extLst>
          </p:cNvPr>
          <p:cNvSpPr txBox="1">
            <a:spLocks/>
          </p:cNvSpPr>
          <p:nvPr/>
        </p:nvSpPr>
        <p:spPr>
          <a:xfrm>
            <a:off x="1607918" y="1420336"/>
            <a:ext cx="9144000" cy="5638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Preguntas</a:t>
            </a:r>
            <a:r>
              <a:rPr lang="en-US" sz="2800" dirty="0"/>
              <a:t> de </a:t>
            </a:r>
            <a:r>
              <a:rPr lang="en-US" sz="2800" dirty="0" err="1"/>
              <a:t>investigación</a:t>
            </a:r>
            <a:endParaRPr lang="es-CO" sz="2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7A21BB2-BA38-B033-E14E-F22880112C73}"/>
              </a:ext>
            </a:extLst>
          </p:cNvPr>
          <p:cNvSpPr txBox="1">
            <a:spLocks/>
          </p:cNvSpPr>
          <p:nvPr/>
        </p:nvSpPr>
        <p:spPr>
          <a:xfrm>
            <a:off x="1607918" y="4033834"/>
            <a:ext cx="9144000" cy="5638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Objetivos</a:t>
            </a:r>
            <a:endParaRPr lang="es-CO" sz="28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C8B5E6D-2261-486C-E5CF-0AC1D89B52AF}"/>
              </a:ext>
            </a:extLst>
          </p:cNvPr>
          <p:cNvSpPr txBox="1">
            <a:spLocks/>
          </p:cNvSpPr>
          <p:nvPr/>
        </p:nvSpPr>
        <p:spPr>
          <a:xfrm>
            <a:off x="1581326" y="4597649"/>
            <a:ext cx="8861509" cy="1650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Realizar un análisis </a:t>
            </a:r>
            <a:r>
              <a:rPr lang="en-US" sz="2300" dirty="0" err="1"/>
              <a:t>descriptivo</a:t>
            </a:r>
            <a:r>
              <a:rPr lang="en-US" sz="2300" dirty="0"/>
              <a:t> de </a:t>
            </a:r>
            <a:r>
              <a:rPr lang="en-US" sz="2300" dirty="0" err="1"/>
              <a:t>los</a:t>
            </a:r>
            <a:r>
              <a:rPr lang="en-US" sz="2300" dirty="0"/>
              <a:t> </a:t>
            </a:r>
            <a:r>
              <a:rPr lang="en-US" sz="2300" dirty="0" err="1"/>
              <a:t>datos</a:t>
            </a:r>
            <a:r>
              <a:rPr lang="en-US" sz="2300" dirty="0"/>
              <a:t> con </a:t>
            </a:r>
            <a:r>
              <a:rPr lang="en-US" sz="2300" dirty="0" err="1"/>
              <a:t>el</a:t>
            </a:r>
            <a:r>
              <a:rPr lang="en-US" sz="2300" dirty="0"/>
              <a:t> fin de encontrar </a:t>
            </a:r>
            <a:r>
              <a:rPr lang="en-US" sz="2300" dirty="0" err="1"/>
              <a:t>relaciones</a:t>
            </a:r>
            <a:r>
              <a:rPr lang="en-US" sz="2300" dirty="0"/>
              <a:t> de interés sobre </a:t>
            </a:r>
            <a:r>
              <a:rPr lang="en-US" sz="2300" dirty="0" err="1"/>
              <a:t>los</a:t>
            </a:r>
            <a:r>
              <a:rPr lang="en-US" sz="2300" dirty="0"/>
              <a:t> días </a:t>
            </a:r>
            <a:r>
              <a:rPr lang="en-US" sz="2300" dirty="0" err="1"/>
              <a:t>en</a:t>
            </a:r>
            <a:r>
              <a:rPr lang="en-US" sz="2300" dirty="0"/>
              <a:t> </a:t>
            </a:r>
            <a:r>
              <a:rPr lang="en-US" sz="2300" dirty="0" err="1"/>
              <a:t>tendencia</a:t>
            </a:r>
            <a:r>
              <a:rPr lang="en-US" sz="2300" dirty="0"/>
              <a:t>.</a:t>
            </a:r>
          </a:p>
          <a:p>
            <a:r>
              <a:rPr lang="en-US" sz="2300" dirty="0" err="1"/>
              <a:t>Desarrollar</a:t>
            </a:r>
            <a:r>
              <a:rPr lang="en-US" sz="2300" dirty="0"/>
              <a:t> un modelo predictive de </a:t>
            </a:r>
            <a:r>
              <a:rPr lang="en-US" sz="2300" dirty="0" err="1"/>
              <a:t>los</a:t>
            </a:r>
            <a:r>
              <a:rPr lang="en-US" sz="2300" dirty="0"/>
              <a:t> likes que un video </a:t>
            </a:r>
            <a:r>
              <a:rPr lang="en-US" sz="2300" dirty="0" err="1"/>
              <a:t>puede</a:t>
            </a:r>
            <a:r>
              <a:rPr lang="en-US" sz="2300" dirty="0"/>
              <a:t> llegar a </a:t>
            </a:r>
            <a:r>
              <a:rPr lang="en-US" sz="2300" dirty="0" err="1"/>
              <a:t>tener</a:t>
            </a:r>
            <a:r>
              <a:rPr lang="en-US" sz="2300" dirty="0"/>
              <a:t>.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311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5E57A-96A3-85E8-FD2F-157B359F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56" y="943972"/>
            <a:ext cx="9240887" cy="670819"/>
          </a:xfrm>
        </p:spPr>
        <p:txBody>
          <a:bodyPr>
            <a:normAutofit fontScale="90000"/>
          </a:bodyPr>
          <a:lstStyle/>
          <a:p>
            <a:r>
              <a:rPr lang="en-US" dirty="0"/>
              <a:t>Análisis exploratorio de </a:t>
            </a:r>
            <a:r>
              <a:rPr lang="en-US" dirty="0" err="1"/>
              <a:t>datos</a:t>
            </a:r>
            <a:r>
              <a:rPr lang="en-US" dirty="0"/>
              <a:t> (EDA) - 1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816491-2247-1DFC-5E7E-24CF772B2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72" y="1880663"/>
            <a:ext cx="4850484" cy="414389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EFB0B4-D277-4E62-D5CA-3F3484CF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82" y="2019114"/>
            <a:ext cx="5610446" cy="386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C21CE-2EC8-4E26-4DE3-4E5D95F33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90A78-EC0B-B100-0116-583B1E78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56" y="943972"/>
            <a:ext cx="9240887" cy="670819"/>
          </a:xfrm>
        </p:spPr>
        <p:txBody>
          <a:bodyPr>
            <a:normAutofit fontScale="90000"/>
          </a:bodyPr>
          <a:lstStyle/>
          <a:p>
            <a:r>
              <a:rPr lang="en-US" dirty="0"/>
              <a:t>Análisis exploratorio de </a:t>
            </a:r>
            <a:r>
              <a:rPr lang="en-US" dirty="0" err="1"/>
              <a:t>datos</a:t>
            </a:r>
            <a:r>
              <a:rPr lang="en-US" dirty="0"/>
              <a:t> (EDA) - 2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8234DC-0589-F091-E198-65D2043D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8" y="1802438"/>
            <a:ext cx="4887447" cy="26590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47A5FF-D082-503C-A540-74F3BF30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2" y="1802438"/>
            <a:ext cx="5059292" cy="27439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0460612-738E-8BA3-4DE7-034FB9F88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1" y="4546366"/>
            <a:ext cx="49434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1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C51F7-D8A6-3689-144E-C5341251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8905C-9696-5B41-E574-1538B89D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56" y="943972"/>
            <a:ext cx="9240887" cy="670819"/>
          </a:xfrm>
        </p:spPr>
        <p:txBody>
          <a:bodyPr>
            <a:normAutofit fontScale="90000"/>
          </a:bodyPr>
          <a:lstStyle/>
          <a:p>
            <a:r>
              <a:rPr lang="en-US" dirty="0"/>
              <a:t>Análisis exploratorio de </a:t>
            </a:r>
            <a:r>
              <a:rPr lang="en-US" dirty="0" err="1"/>
              <a:t>datos</a:t>
            </a:r>
            <a:r>
              <a:rPr lang="en-US" dirty="0"/>
              <a:t> (EDA) - 3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DD740C-B64A-A6DE-4E91-BAD160BC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614791"/>
            <a:ext cx="4736458" cy="23238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AC6895-0934-1159-B5E8-34785C19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95" y="4079951"/>
            <a:ext cx="4920784" cy="24142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EDD04F-1DC4-F57D-21D6-DEF18EAB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38944"/>
            <a:ext cx="5008048" cy="44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8074-165F-67A6-8167-B7B3EA6E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0D01B-5289-2601-D354-FE55910E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56" y="943972"/>
            <a:ext cx="9240887" cy="6708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varables</a:t>
            </a:r>
            <a:r>
              <a:rPr lang="en-US" dirty="0"/>
              <a:t> -1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EEE7A-771E-CA57-BC38-53E53A0E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0" y="1991842"/>
            <a:ext cx="5077606" cy="36465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5D9C4D-21CE-5239-F067-7777A301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911547"/>
            <a:ext cx="5238183" cy="364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4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3EFD-77AD-F2B8-6867-35CC9EE2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FB192-D7A4-089D-DE88-0AE700CC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50" y="771100"/>
            <a:ext cx="9240887" cy="670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varables</a:t>
            </a:r>
            <a:r>
              <a:rPr lang="en-US" dirty="0"/>
              <a:t> -2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76A2EC-1AA7-06BB-7C29-ED713D30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86" y="1421120"/>
            <a:ext cx="5166741" cy="2706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446071-0FBD-2EDB-6BA2-5C9B69EA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39" y="1441919"/>
            <a:ext cx="5259911" cy="27493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301272-0362-A245-6BC2-FF3A34FE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98" y="4187843"/>
            <a:ext cx="5044482" cy="26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5395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543</Words>
  <Application>Microsoft Office PowerPoint</Application>
  <PresentationFormat>Panorámica</PresentationFormat>
  <Paragraphs>46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Aharoni</vt:lpstr>
      <vt:lpstr>Arial</vt:lpstr>
      <vt:lpstr>Avenir Next LT Pro</vt:lpstr>
      <vt:lpstr>PrismaticVTI</vt:lpstr>
      <vt:lpstr>Análisis de información de Youtube para US</vt:lpstr>
      <vt:lpstr>Presentación de PowerPoint</vt:lpstr>
      <vt:lpstr>Contexto</vt:lpstr>
      <vt:lpstr>Objetivos</vt:lpstr>
      <vt:lpstr>Análisis exploratorio de datos (EDA) - 1</vt:lpstr>
      <vt:lpstr>Análisis exploratorio de datos (EDA) - 2</vt:lpstr>
      <vt:lpstr>Análisis exploratorio de datos (EDA) - 3</vt:lpstr>
      <vt:lpstr>Creación de nuevas varables -1</vt:lpstr>
      <vt:lpstr>Creación de nuevas varables -2</vt:lpstr>
      <vt:lpstr>Modelado de datos</vt:lpstr>
      <vt:lpstr>Conclusiones</vt:lpstr>
      <vt:lpstr>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camilo hidalgo garcia</dc:creator>
  <cp:lastModifiedBy>cristian camilo hidalgo garcia</cp:lastModifiedBy>
  <cp:revision>1</cp:revision>
  <dcterms:created xsi:type="dcterms:W3CDTF">2024-12-04T14:53:52Z</dcterms:created>
  <dcterms:modified xsi:type="dcterms:W3CDTF">2024-12-04T17:39:12Z</dcterms:modified>
</cp:coreProperties>
</file>